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Default Extension="pict" ContentType="image/pict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Default Extension="m4v" ContentType="video/unknown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3004800" cy="9753600"/>
  <p:notesSz cx="6858000" cy="9144000"/>
  <p:defaultTextStyle>
    <a:lvl1pPr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1152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1pPr>
    <a:lvl2pPr indent="228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2pPr>
    <a:lvl3pPr indent="457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3pPr>
    <a:lvl4pPr indent="685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4pPr>
    <a:lvl5pPr indent="9144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5pPr>
    <a:lvl6pPr indent="11430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6pPr>
    <a:lvl7pPr indent="1371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7pPr>
    <a:lvl8pPr indent="1600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8pPr>
    <a:lvl9pPr indent="1828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titleStyle>
    <p:bodyStyle>
      <a:lvl1pPr marL="4572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marL="9144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marL="13716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marL="18288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marL="22860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marL="27432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marL="32004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marL="36576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marL="41148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1.m4v"/><Relationship Id="rId4" Type="http://schemas.openxmlformats.org/officeDocument/2006/relationships/image" Target="../media/image5.png"/><Relationship Id="rId1" Type="http://schemas.openxmlformats.org/officeDocument/2006/relationships/video" Target="../media/media1.m4v"/><Relationship Id="rId2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14095">
              <a:defRPr sz="1800">
                <a:solidFill>
                  <a:srgbClr val="000000"/>
                </a:solidFill>
              </a:defRPr>
            </a:pPr>
            <a:r>
              <a:rPr sz="7040">
                <a:solidFill>
                  <a:srgbClr val="FFFFFF"/>
                </a:solidFill>
              </a:rPr>
              <a:t>Transmathematical Basis</a:t>
            </a:r>
          </a:p>
          <a:p>
            <a:pPr lvl="0" defTabSz="514095">
              <a:defRPr sz="1800">
                <a:solidFill>
                  <a:srgbClr val="000000"/>
                </a:solidFill>
              </a:defRPr>
            </a:pPr>
            <a:r>
              <a:rPr sz="7040">
                <a:solidFill>
                  <a:srgbClr val="FFFFFF"/>
                </a:solidFill>
              </a:rPr>
              <a:t>of Infinitely Scalable</a:t>
            </a:r>
          </a:p>
          <a:p>
            <a:pPr lvl="0" defTabSz="514095">
              <a:defRPr sz="1800">
                <a:solidFill>
                  <a:srgbClr val="000000"/>
                </a:solidFill>
              </a:defRPr>
            </a:pPr>
            <a:r>
              <a:rPr sz="7040">
                <a:solidFill>
                  <a:srgbClr val="FFFFFF"/>
                </a:solidFill>
              </a:rPr>
              <a:t>Pipeline Machines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Dr James Anderson FBCS CITP CSci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Pipeline Program</a:t>
            </a:r>
          </a:p>
        </p:txBody>
      </p:sp>
      <p:sp>
        <p:nvSpPr>
          <p:cNvPr id="83" name="Shape 83"/>
          <p:cNvSpPr/>
          <p:nvPr/>
        </p:nvSpPr>
        <p:spPr>
          <a:xfrm>
            <a:off x="4075976" y="32257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1</a:t>
            </a:r>
          </a:p>
        </p:txBody>
      </p:sp>
      <p:sp>
        <p:nvSpPr>
          <p:cNvPr id="84" name="Shape 84"/>
          <p:cNvSpPr/>
          <p:nvPr/>
        </p:nvSpPr>
        <p:spPr>
          <a:xfrm>
            <a:off x="4075976" y="47751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2</a:t>
            </a:r>
          </a:p>
        </p:txBody>
      </p:sp>
      <p:sp>
        <p:nvSpPr>
          <p:cNvPr id="85" name="Shape 85"/>
          <p:cNvSpPr/>
          <p:nvPr/>
        </p:nvSpPr>
        <p:spPr>
          <a:xfrm>
            <a:off x="4075976" y="63245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3</a:t>
            </a:r>
          </a:p>
        </p:txBody>
      </p:sp>
      <p:sp>
        <p:nvSpPr>
          <p:cNvPr id="86" name="Shape 86"/>
          <p:cNvSpPr/>
          <p:nvPr/>
        </p:nvSpPr>
        <p:spPr>
          <a:xfrm>
            <a:off x="4075976" y="78739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n</a:t>
            </a:r>
          </a:p>
        </p:txBody>
      </p:sp>
      <p:sp>
        <p:nvSpPr>
          <p:cNvPr id="87" name="Shape 87"/>
          <p:cNvSpPr/>
          <p:nvPr/>
        </p:nvSpPr>
        <p:spPr>
          <a:xfrm>
            <a:off x="7499680" y="3225799"/>
            <a:ext cx="1536040" cy="685801"/>
          </a:xfrm>
          <a:prstGeom prst="rect">
            <a:avLst/>
          </a:prstGeom>
          <a:gradFill>
            <a:gsLst>
              <a:gs pos="0">
                <a:srgbClr val="971817"/>
              </a:gs>
              <a:gs pos="100000">
                <a:srgbClr val="720C04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Data 1</a:t>
            </a:r>
          </a:p>
        </p:txBody>
      </p:sp>
      <p:sp>
        <p:nvSpPr>
          <p:cNvPr id="88" name="Shape 88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10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Pipeline Program</a:t>
            </a:r>
          </a:p>
        </p:txBody>
      </p:sp>
      <p:sp>
        <p:nvSpPr>
          <p:cNvPr id="91" name="Shape 91"/>
          <p:cNvSpPr/>
          <p:nvPr/>
        </p:nvSpPr>
        <p:spPr>
          <a:xfrm>
            <a:off x="4075976" y="32257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1</a:t>
            </a:r>
          </a:p>
        </p:txBody>
      </p:sp>
      <p:sp>
        <p:nvSpPr>
          <p:cNvPr id="92" name="Shape 92"/>
          <p:cNvSpPr/>
          <p:nvPr/>
        </p:nvSpPr>
        <p:spPr>
          <a:xfrm>
            <a:off x="4075976" y="47751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2</a:t>
            </a:r>
          </a:p>
        </p:txBody>
      </p:sp>
      <p:sp>
        <p:nvSpPr>
          <p:cNvPr id="93" name="Shape 93"/>
          <p:cNvSpPr/>
          <p:nvPr/>
        </p:nvSpPr>
        <p:spPr>
          <a:xfrm>
            <a:off x="4075976" y="63245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3</a:t>
            </a:r>
          </a:p>
        </p:txBody>
      </p:sp>
      <p:sp>
        <p:nvSpPr>
          <p:cNvPr id="94" name="Shape 94"/>
          <p:cNvSpPr/>
          <p:nvPr/>
        </p:nvSpPr>
        <p:spPr>
          <a:xfrm>
            <a:off x="4075976" y="78739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n</a:t>
            </a:r>
          </a:p>
        </p:txBody>
      </p:sp>
      <p:sp>
        <p:nvSpPr>
          <p:cNvPr id="95" name="Shape 95"/>
          <p:cNvSpPr/>
          <p:nvPr/>
        </p:nvSpPr>
        <p:spPr>
          <a:xfrm>
            <a:off x="7499680" y="4775199"/>
            <a:ext cx="1536040" cy="685801"/>
          </a:xfrm>
          <a:prstGeom prst="rect">
            <a:avLst/>
          </a:prstGeom>
          <a:gradFill>
            <a:gsLst>
              <a:gs pos="0">
                <a:srgbClr val="E8A433"/>
              </a:gs>
              <a:gs pos="100000">
                <a:srgbClr val="88540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Data 1</a:t>
            </a:r>
          </a:p>
        </p:txBody>
      </p:sp>
      <p:sp>
        <p:nvSpPr>
          <p:cNvPr id="96" name="Shape 96"/>
          <p:cNvSpPr/>
          <p:nvPr/>
        </p:nvSpPr>
        <p:spPr>
          <a:xfrm>
            <a:off x="7499680" y="3225799"/>
            <a:ext cx="1536040" cy="685801"/>
          </a:xfrm>
          <a:prstGeom prst="rect">
            <a:avLst/>
          </a:prstGeom>
          <a:gradFill>
            <a:gsLst>
              <a:gs pos="0">
                <a:srgbClr val="971817"/>
              </a:gs>
              <a:gs pos="100000">
                <a:srgbClr val="720C04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Data 2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11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Pipeline Program</a:t>
            </a:r>
          </a:p>
        </p:txBody>
      </p:sp>
      <p:sp>
        <p:nvSpPr>
          <p:cNvPr id="100" name="Shape 100"/>
          <p:cNvSpPr/>
          <p:nvPr/>
        </p:nvSpPr>
        <p:spPr>
          <a:xfrm>
            <a:off x="4075976" y="32257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1</a:t>
            </a:r>
          </a:p>
        </p:txBody>
      </p:sp>
      <p:sp>
        <p:nvSpPr>
          <p:cNvPr id="101" name="Shape 101"/>
          <p:cNvSpPr/>
          <p:nvPr/>
        </p:nvSpPr>
        <p:spPr>
          <a:xfrm>
            <a:off x="4075976" y="47751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2</a:t>
            </a:r>
          </a:p>
        </p:txBody>
      </p:sp>
      <p:sp>
        <p:nvSpPr>
          <p:cNvPr id="102" name="Shape 102"/>
          <p:cNvSpPr/>
          <p:nvPr/>
        </p:nvSpPr>
        <p:spPr>
          <a:xfrm>
            <a:off x="4075976" y="63245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3</a:t>
            </a:r>
          </a:p>
        </p:txBody>
      </p:sp>
      <p:sp>
        <p:nvSpPr>
          <p:cNvPr id="103" name="Shape 103"/>
          <p:cNvSpPr/>
          <p:nvPr/>
        </p:nvSpPr>
        <p:spPr>
          <a:xfrm>
            <a:off x="4075976" y="78739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n</a:t>
            </a:r>
          </a:p>
        </p:txBody>
      </p:sp>
      <p:sp>
        <p:nvSpPr>
          <p:cNvPr id="104" name="Shape 104"/>
          <p:cNvSpPr/>
          <p:nvPr/>
        </p:nvSpPr>
        <p:spPr>
          <a:xfrm>
            <a:off x="7499680" y="6324599"/>
            <a:ext cx="1536040" cy="685801"/>
          </a:xfrm>
          <a:prstGeom prst="rect">
            <a:avLst/>
          </a:prstGeom>
          <a:gradFill>
            <a:gsLst>
              <a:gs pos="0">
                <a:srgbClr val="FFFB00"/>
              </a:gs>
              <a:gs pos="100000">
                <a:srgbClr val="E8A433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Data 1</a:t>
            </a:r>
          </a:p>
        </p:txBody>
      </p:sp>
      <p:sp>
        <p:nvSpPr>
          <p:cNvPr id="105" name="Shape 105"/>
          <p:cNvSpPr/>
          <p:nvPr/>
        </p:nvSpPr>
        <p:spPr>
          <a:xfrm>
            <a:off x="7499680" y="4775199"/>
            <a:ext cx="1536040" cy="685801"/>
          </a:xfrm>
          <a:prstGeom prst="rect">
            <a:avLst/>
          </a:prstGeom>
          <a:gradFill>
            <a:gsLst>
              <a:gs pos="0">
                <a:srgbClr val="E8A433"/>
              </a:gs>
              <a:gs pos="100000">
                <a:srgbClr val="88540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Data 2</a:t>
            </a:r>
          </a:p>
        </p:txBody>
      </p:sp>
      <p:sp>
        <p:nvSpPr>
          <p:cNvPr id="106" name="Shape 106"/>
          <p:cNvSpPr/>
          <p:nvPr/>
        </p:nvSpPr>
        <p:spPr>
          <a:xfrm>
            <a:off x="7499680" y="3225799"/>
            <a:ext cx="1536040" cy="685801"/>
          </a:xfrm>
          <a:prstGeom prst="rect">
            <a:avLst/>
          </a:prstGeom>
          <a:gradFill>
            <a:gsLst>
              <a:gs pos="0">
                <a:srgbClr val="971817"/>
              </a:gs>
              <a:gs pos="100000">
                <a:srgbClr val="720C04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Data 3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12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Pipeline Program</a:t>
            </a:r>
          </a:p>
        </p:txBody>
      </p:sp>
      <p:sp>
        <p:nvSpPr>
          <p:cNvPr id="110" name="Shape 110"/>
          <p:cNvSpPr/>
          <p:nvPr/>
        </p:nvSpPr>
        <p:spPr>
          <a:xfrm>
            <a:off x="4075976" y="32257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1</a:t>
            </a:r>
          </a:p>
        </p:txBody>
      </p:sp>
      <p:sp>
        <p:nvSpPr>
          <p:cNvPr id="111" name="Shape 111"/>
          <p:cNvSpPr/>
          <p:nvPr/>
        </p:nvSpPr>
        <p:spPr>
          <a:xfrm>
            <a:off x="4075976" y="47751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2</a:t>
            </a:r>
          </a:p>
        </p:txBody>
      </p:sp>
      <p:sp>
        <p:nvSpPr>
          <p:cNvPr id="112" name="Shape 112"/>
          <p:cNvSpPr/>
          <p:nvPr/>
        </p:nvSpPr>
        <p:spPr>
          <a:xfrm>
            <a:off x="4075976" y="63245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3</a:t>
            </a:r>
          </a:p>
        </p:txBody>
      </p:sp>
      <p:sp>
        <p:nvSpPr>
          <p:cNvPr id="113" name="Shape 113"/>
          <p:cNvSpPr/>
          <p:nvPr/>
        </p:nvSpPr>
        <p:spPr>
          <a:xfrm>
            <a:off x="4075976" y="78739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n</a:t>
            </a:r>
          </a:p>
        </p:txBody>
      </p:sp>
      <p:sp>
        <p:nvSpPr>
          <p:cNvPr id="114" name="Shape 114"/>
          <p:cNvSpPr/>
          <p:nvPr/>
        </p:nvSpPr>
        <p:spPr>
          <a:xfrm>
            <a:off x="7499680" y="7873999"/>
            <a:ext cx="1536040" cy="685801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Data 1</a:t>
            </a:r>
          </a:p>
        </p:txBody>
      </p:sp>
      <p:sp>
        <p:nvSpPr>
          <p:cNvPr id="115" name="Shape 115"/>
          <p:cNvSpPr/>
          <p:nvPr/>
        </p:nvSpPr>
        <p:spPr>
          <a:xfrm>
            <a:off x="7499680" y="6324599"/>
            <a:ext cx="1536040" cy="685801"/>
          </a:xfrm>
          <a:prstGeom prst="rect">
            <a:avLst/>
          </a:prstGeom>
          <a:gradFill>
            <a:gsLst>
              <a:gs pos="0">
                <a:srgbClr val="FFFB00"/>
              </a:gs>
              <a:gs pos="100000">
                <a:srgbClr val="E8A433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Data 2</a:t>
            </a:r>
          </a:p>
        </p:txBody>
      </p:sp>
      <p:sp>
        <p:nvSpPr>
          <p:cNvPr id="116" name="Shape 116"/>
          <p:cNvSpPr/>
          <p:nvPr/>
        </p:nvSpPr>
        <p:spPr>
          <a:xfrm>
            <a:off x="7499680" y="4775199"/>
            <a:ext cx="1536040" cy="685801"/>
          </a:xfrm>
          <a:prstGeom prst="rect">
            <a:avLst/>
          </a:prstGeom>
          <a:gradFill>
            <a:gsLst>
              <a:gs pos="0">
                <a:srgbClr val="E8A433"/>
              </a:gs>
              <a:gs pos="100000">
                <a:srgbClr val="BC8027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Data 3</a:t>
            </a:r>
          </a:p>
        </p:txBody>
      </p:sp>
      <p:sp>
        <p:nvSpPr>
          <p:cNvPr id="117" name="Shape 117"/>
          <p:cNvSpPr/>
          <p:nvPr/>
        </p:nvSpPr>
        <p:spPr>
          <a:xfrm>
            <a:off x="7499680" y="3225799"/>
            <a:ext cx="1536040" cy="685801"/>
          </a:xfrm>
          <a:prstGeom prst="rect">
            <a:avLst/>
          </a:prstGeom>
          <a:gradFill>
            <a:gsLst>
              <a:gs pos="0">
                <a:srgbClr val="971817"/>
              </a:gs>
              <a:gs pos="100000">
                <a:srgbClr val="720C04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Data n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13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Pipeline Program</a:t>
            </a:r>
          </a:p>
        </p:txBody>
      </p:sp>
      <p:sp>
        <p:nvSpPr>
          <p:cNvPr id="121" name="Shape 121"/>
          <p:cNvSpPr/>
          <p:nvPr/>
        </p:nvSpPr>
        <p:spPr>
          <a:xfrm>
            <a:off x="4075976" y="32257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1</a:t>
            </a:r>
          </a:p>
        </p:txBody>
      </p:sp>
      <p:sp>
        <p:nvSpPr>
          <p:cNvPr id="122" name="Shape 122"/>
          <p:cNvSpPr/>
          <p:nvPr/>
        </p:nvSpPr>
        <p:spPr>
          <a:xfrm>
            <a:off x="4075976" y="47751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2</a:t>
            </a:r>
          </a:p>
        </p:txBody>
      </p:sp>
      <p:sp>
        <p:nvSpPr>
          <p:cNvPr id="123" name="Shape 123"/>
          <p:cNvSpPr/>
          <p:nvPr/>
        </p:nvSpPr>
        <p:spPr>
          <a:xfrm>
            <a:off x="4075976" y="63245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3</a:t>
            </a:r>
          </a:p>
        </p:txBody>
      </p:sp>
      <p:sp>
        <p:nvSpPr>
          <p:cNvPr id="124" name="Shape 124"/>
          <p:cNvSpPr/>
          <p:nvPr/>
        </p:nvSpPr>
        <p:spPr>
          <a:xfrm>
            <a:off x="4075976" y="78739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n</a:t>
            </a:r>
          </a:p>
        </p:txBody>
      </p:sp>
      <p:sp>
        <p:nvSpPr>
          <p:cNvPr id="125" name="Shape 125"/>
          <p:cNvSpPr/>
          <p:nvPr/>
        </p:nvSpPr>
        <p:spPr>
          <a:xfrm>
            <a:off x="7499680" y="7873999"/>
            <a:ext cx="1536040" cy="685801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Data 2</a:t>
            </a:r>
          </a:p>
        </p:txBody>
      </p:sp>
      <p:sp>
        <p:nvSpPr>
          <p:cNvPr id="126" name="Shape 126"/>
          <p:cNvSpPr/>
          <p:nvPr/>
        </p:nvSpPr>
        <p:spPr>
          <a:xfrm>
            <a:off x="7499680" y="6324599"/>
            <a:ext cx="1536040" cy="685801"/>
          </a:xfrm>
          <a:prstGeom prst="rect">
            <a:avLst/>
          </a:prstGeom>
          <a:gradFill>
            <a:gsLst>
              <a:gs pos="0">
                <a:srgbClr val="FFFB00"/>
              </a:gs>
              <a:gs pos="100000">
                <a:srgbClr val="E8A433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Data 3</a:t>
            </a:r>
          </a:p>
        </p:txBody>
      </p:sp>
      <p:sp>
        <p:nvSpPr>
          <p:cNvPr id="127" name="Shape 127"/>
          <p:cNvSpPr/>
          <p:nvPr/>
        </p:nvSpPr>
        <p:spPr>
          <a:xfrm>
            <a:off x="7499680" y="4775199"/>
            <a:ext cx="1536040" cy="685801"/>
          </a:xfrm>
          <a:prstGeom prst="rect">
            <a:avLst/>
          </a:prstGeom>
          <a:gradFill>
            <a:gsLst>
              <a:gs pos="0">
                <a:srgbClr val="E8A433"/>
              </a:gs>
              <a:gs pos="100000">
                <a:srgbClr val="88540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Data n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14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Pipeline Program</a:t>
            </a:r>
          </a:p>
        </p:txBody>
      </p:sp>
      <p:sp>
        <p:nvSpPr>
          <p:cNvPr id="131" name="Shape 131"/>
          <p:cNvSpPr/>
          <p:nvPr/>
        </p:nvSpPr>
        <p:spPr>
          <a:xfrm>
            <a:off x="4075976" y="32257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1</a:t>
            </a:r>
          </a:p>
        </p:txBody>
      </p:sp>
      <p:sp>
        <p:nvSpPr>
          <p:cNvPr id="132" name="Shape 132"/>
          <p:cNvSpPr/>
          <p:nvPr/>
        </p:nvSpPr>
        <p:spPr>
          <a:xfrm>
            <a:off x="4075976" y="47751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2</a:t>
            </a:r>
          </a:p>
        </p:txBody>
      </p:sp>
      <p:sp>
        <p:nvSpPr>
          <p:cNvPr id="133" name="Shape 133"/>
          <p:cNvSpPr/>
          <p:nvPr/>
        </p:nvSpPr>
        <p:spPr>
          <a:xfrm>
            <a:off x="4075976" y="63245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3</a:t>
            </a:r>
          </a:p>
        </p:txBody>
      </p:sp>
      <p:sp>
        <p:nvSpPr>
          <p:cNvPr id="134" name="Shape 134"/>
          <p:cNvSpPr/>
          <p:nvPr/>
        </p:nvSpPr>
        <p:spPr>
          <a:xfrm>
            <a:off x="4075976" y="78739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n</a:t>
            </a:r>
          </a:p>
        </p:txBody>
      </p:sp>
      <p:sp>
        <p:nvSpPr>
          <p:cNvPr id="135" name="Shape 135"/>
          <p:cNvSpPr/>
          <p:nvPr/>
        </p:nvSpPr>
        <p:spPr>
          <a:xfrm>
            <a:off x="7499680" y="7873999"/>
            <a:ext cx="1536040" cy="685801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Data 3</a:t>
            </a:r>
          </a:p>
        </p:txBody>
      </p:sp>
      <p:sp>
        <p:nvSpPr>
          <p:cNvPr id="136" name="Shape 136"/>
          <p:cNvSpPr/>
          <p:nvPr/>
        </p:nvSpPr>
        <p:spPr>
          <a:xfrm>
            <a:off x="7499680" y="6324599"/>
            <a:ext cx="1536040" cy="685801"/>
          </a:xfrm>
          <a:prstGeom prst="rect">
            <a:avLst/>
          </a:prstGeom>
          <a:gradFill>
            <a:gsLst>
              <a:gs pos="0">
                <a:srgbClr val="FFFB00"/>
              </a:gs>
              <a:gs pos="100000">
                <a:srgbClr val="E8A433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Data n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15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Pipeline Program</a:t>
            </a:r>
          </a:p>
        </p:txBody>
      </p:sp>
      <p:sp>
        <p:nvSpPr>
          <p:cNvPr id="140" name="Shape 140"/>
          <p:cNvSpPr/>
          <p:nvPr/>
        </p:nvSpPr>
        <p:spPr>
          <a:xfrm>
            <a:off x="4075976" y="32257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1</a:t>
            </a:r>
          </a:p>
        </p:txBody>
      </p:sp>
      <p:sp>
        <p:nvSpPr>
          <p:cNvPr id="141" name="Shape 141"/>
          <p:cNvSpPr/>
          <p:nvPr/>
        </p:nvSpPr>
        <p:spPr>
          <a:xfrm>
            <a:off x="4075976" y="47751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2</a:t>
            </a:r>
          </a:p>
        </p:txBody>
      </p:sp>
      <p:sp>
        <p:nvSpPr>
          <p:cNvPr id="142" name="Shape 142"/>
          <p:cNvSpPr/>
          <p:nvPr/>
        </p:nvSpPr>
        <p:spPr>
          <a:xfrm>
            <a:off x="4075976" y="63245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3</a:t>
            </a:r>
          </a:p>
        </p:txBody>
      </p:sp>
      <p:sp>
        <p:nvSpPr>
          <p:cNvPr id="143" name="Shape 143"/>
          <p:cNvSpPr/>
          <p:nvPr/>
        </p:nvSpPr>
        <p:spPr>
          <a:xfrm>
            <a:off x="4075976" y="78739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n</a:t>
            </a:r>
          </a:p>
        </p:txBody>
      </p:sp>
      <p:sp>
        <p:nvSpPr>
          <p:cNvPr id="144" name="Shape 144"/>
          <p:cNvSpPr/>
          <p:nvPr/>
        </p:nvSpPr>
        <p:spPr>
          <a:xfrm>
            <a:off x="7499680" y="7873999"/>
            <a:ext cx="1536040" cy="685801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Data n</a:t>
            </a:r>
          </a:p>
        </p:txBody>
      </p:sp>
      <p:sp>
        <p:nvSpPr>
          <p:cNvPr id="145" name="Shape 145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16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Pipeline Machine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Throughput is independent of program length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Data concurrency increases with program length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The bigger the program, the faster it is - relative to a von-Neumann-core machine</a:t>
            </a:r>
          </a:p>
        </p:txBody>
      </p:sp>
      <p:sp>
        <p:nvSpPr>
          <p:cNvPr id="149" name="Shape 149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17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FPGA Prototype</a:t>
            </a:r>
          </a:p>
        </p:txBody>
      </p:sp>
      <p:pic>
        <p:nvPicPr>
          <p:cNvPr id="152" name="Prototyp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6899" y="2514899"/>
            <a:ext cx="6451002" cy="6451002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18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Architectural Prototype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Token = 16 bit header + 80 bit float datum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64 k cores per chip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2 M cores per board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16 M cores per cabinet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20 kW per unweighted PWFLOP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19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/>
          <a:lstStyle/>
          <a:p>
            <a:pPr marL="434340" lvl="0" indent="-434340" defTabSz="554990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Totallity + known waiting time = perfect pipeline concurrency</a:t>
            </a:r>
          </a:p>
          <a:p>
            <a:pPr marL="434340" lvl="0" indent="-434340" defTabSz="554990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Pipelines deliver energy efficiency and unlimited scalability with constant computational efficiency</a:t>
            </a:r>
          </a:p>
          <a:p>
            <a:pPr marL="434340" lvl="0" indent="-434340" defTabSz="554990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Demonstration</a:t>
            </a:r>
          </a:p>
          <a:p>
            <a:pPr marL="434340" lvl="0" indent="-434340" defTabSz="554990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Transmathematics delivers totality</a:t>
            </a:r>
          </a:p>
          <a:p>
            <a:pPr marL="434340" lvl="0" indent="-434340" defTabSz="554990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4294967295"/>
          </p:nvPr>
        </p:nvSpPr>
        <p:spPr>
          <a:xfrm>
            <a:off x="6375349" y="9245600"/>
            <a:ext cx="241402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2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Relative Addressing</a:t>
            </a:r>
          </a:p>
        </p:txBody>
      </p:sp>
      <p:sp>
        <p:nvSpPr>
          <p:cNvPr id="160" name="Shape 16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Fixed size, relative address implements an address horizon in an arbitrarily large machine and maintains constant computational efficiency regardless of the size of the machine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Small horizon keeps the token header small</a:t>
            </a:r>
          </a:p>
        </p:txBody>
      </p:sp>
      <p:sp>
        <p:nvSpPr>
          <p:cNvPr id="161" name="Shape 161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20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Conditional Indirection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Token header has one bit to signify delivery of the datum and one bit to signify redirection of the datum, with redirection address held in core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Thus two bits in the token header implement arbitrarily complex routing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Condition bits keep the token header small</a:t>
            </a:r>
          </a:p>
        </p:txBody>
      </p:sp>
      <p:sp>
        <p:nvSpPr>
          <p:cNvPr id="165" name="Shape 165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21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Conditional Execution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Token header has one bit to signify execution of the instruction held in core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Condition bit keeps token header small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22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Architectural Prototype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246354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Square array of processors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Pipelined communication not just nearest neighbour</a:t>
            </a:r>
          </a:p>
        </p:txBody>
      </p:sp>
      <p:grpSp>
        <p:nvGrpSpPr>
          <p:cNvPr id="206" name="Group 206"/>
          <p:cNvGrpSpPr/>
          <p:nvPr/>
        </p:nvGrpSpPr>
        <p:grpSpPr>
          <a:xfrm>
            <a:off x="2057456" y="5374851"/>
            <a:ext cx="8889887" cy="3801021"/>
            <a:chOff x="0" y="0"/>
            <a:chExt cx="8889885" cy="3801019"/>
          </a:xfrm>
        </p:grpSpPr>
        <p:grpSp>
          <p:nvGrpSpPr>
            <p:cNvPr id="175" name="Group 175"/>
            <p:cNvGrpSpPr/>
            <p:nvPr/>
          </p:nvGrpSpPr>
          <p:grpSpPr>
            <a:xfrm>
              <a:off x="2527300" y="1593401"/>
              <a:ext cx="1261020" cy="538017"/>
              <a:chOff x="0" y="0"/>
              <a:chExt cx="1261019" cy="538015"/>
            </a:xfrm>
          </p:grpSpPr>
          <p:sp>
            <p:nvSpPr>
              <p:cNvPr id="173" name="Shape 173"/>
              <p:cNvSpPr/>
              <p:nvPr/>
            </p:nvSpPr>
            <p:spPr>
              <a:xfrm flipV="1">
                <a:off x="0" y="-1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4" name="Shape 174"/>
              <p:cNvSpPr/>
              <p:nvPr/>
            </p:nvSpPr>
            <p:spPr>
              <a:xfrm flipH="1" flipV="1">
                <a:off x="0" y="538015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78" name="Group 178"/>
            <p:cNvGrpSpPr/>
            <p:nvPr/>
          </p:nvGrpSpPr>
          <p:grpSpPr>
            <a:xfrm>
              <a:off x="-1" y="1695002"/>
              <a:ext cx="1261021" cy="538016"/>
              <a:chOff x="0" y="0"/>
              <a:chExt cx="1261019" cy="538015"/>
            </a:xfrm>
          </p:grpSpPr>
          <p:sp>
            <p:nvSpPr>
              <p:cNvPr id="176" name="Shape 176"/>
              <p:cNvSpPr/>
              <p:nvPr/>
            </p:nvSpPr>
            <p:spPr>
              <a:xfrm flipV="1">
                <a:off x="0" y="-1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7" name="Shape 177"/>
              <p:cNvSpPr/>
              <p:nvPr/>
            </p:nvSpPr>
            <p:spPr>
              <a:xfrm flipH="1" flipV="1">
                <a:off x="0" y="538015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81" name="Group 181"/>
            <p:cNvGrpSpPr/>
            <p:nvPr/>
          </p:nvGrpSpPr>
          <p:grpSpPr>
            <a:xfrm rot="16200000">
              <a:off x="1257299" y="361502"/>
              <a:ext cx="1261021" cy="538016"/>
              <a:chOff x="0" y="0"/>
              <a:chExt cx="1261019" cy="538015"/>
            </a:xfrm>
          </p:grpSpPr>
          <p:sp>
            <p:nvSpPr>
              <p:cNvPr id="179" name="Shape 179"/>
              <p:cNvSpPr/>
              <p:nvPr/>
            </p:nvSpPr>
            <p:spPr>
              <a:xfrm flipV="1">
                <a:off x="0" y="-1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0" name="Shape 180"/>
              <p:cNvSpPr/>
              <p:nvPr/>
            </p:nvSpPr>
            <p:spPr>
              <a:xfrm flipH="1" flipV="1">
                <a:off x="0" y="538015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84" name="Group 184"/>
            <p:cNvGrpSpPr/>
            <p:nvPr/>
          </p:nvGrpSpPr>
          <p:grpSpPr>
            <a:xfrm rot="16200000">
              <a:off x="1295399" y="2901502"/>
              <a:ext cx="1261021" cy="538016"/>
              <a:chOff x="0" y="0"/>
              <a:chExt cx="1261019" cy="538015"/>
            </a:xfrm>
          </p:grpSpPr>
          <p:sp>
            <p:nvSpPr>
              <p:cNvPr id="182" name="Shape 182"/>
              <p:cNvSpPr/>
              <p:nvPr/>
            </p:nvSpPr>
            <p:spPr>
              <a:xfrm flipV="1">
                <a:off x="0" y="-1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3" name="Shape 183"/>
              <p:cNvSpPr/>
              <p:nvPr/>
            </p:nvSpPr>
            <p:spPr>
              <a:xfrm flipH="1" flipV="1">
                <a:off x="0" y="538015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87" name="Group 187"/>
            <p:cNvGrpSpPr/>
            <p:nvPr/>
          </p:nvGrpSpPr>
          <p:grpSpPr>
            <a:xfrm>
              <a:off x="5059950" y="1593401"/>
              <a:ext cx="1261020" cy="538017"/>
              <a:chOff x="0" y="0"/>
              <a:chExt cx="1261019" cy="538015"/>
            </a:xfrm>
          </p:grpSpPr>
          <p:sp>
            <p:nvSpPr>
              <p:cNvPr id="185" name="Shape 185"/>
              <p:cNvSpPr/>
              <p:nvPr/>
            </p:nvSpPr>
            <p:spPr>
              <a:xfrm flipV="1">
                <a:off x="0" y="-1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6" name="Shape 186"/>
              <p:cNvSpPr/>
              <p:nvPr/>
            </p:nvSpPr>
            <p:spPr>
              <a:xfrm flipH="1" flipV="1">
                <a:off x="0" y="538015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90" name="Group 190"/>
            <p:cNvGrpSpPr/>
            <p:nvPr/>
          </p:nvGrpSpPr>
          <p:grpSpPr>
            <a:xfrm rot="16200000">
              <a:off x="3789950" y="361502"/>
              <a:ext cx="1261020" cy="538016"/>
              <a:chOff x="0" y="0"/>
              <a:chExt cx="1261019" cy="538015"/>
            </a:xfrm>
          </p:grpSpPr>
          <p:sp>
            <p:nvSpPr>
              <p:cNvPr id="188" name="Shape 188"/>
              <p:cNvSpPr/>
              <p:nvPr/>
            </p:nvSpPr>
            <p:spPr>
              <a:xfrm flipV="1">
                <a:off x="0" y="-1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9" name="Shape 189"/>
              <p:cNvSpPr/>
              <p:nvPr/>
            </p:nvSpPr>
            <p:spPr>
              <a:xfrm flipH="1" flipV="1">
                <a:off x="0" y="538015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93" name="Group 193"/>
            <p:cNvGrpSpPr/>
            <p:nvPr/>
          </p:nvGrpSpPr>
          <p:grpSpPr>
            <a:xfrm rot="16200000">
              <a:off x="3828050" y="2901502"/>
              <a:ext cx="1261020" cy="538016"/>
              <a:chOff x="0" y="0"/>
              <a:chExt cx="1261019" cy="538015"/>
            </a:xfrm>
          </p:grpSpPr>
          <p:sp>
            <p:nvSpPr>
              <p:cNvPr id="191" name="Shape 191"/>
              <p:cNvSpPr/>
              <p:nvPr/>
            </p:nvSpPr>
            <p:spPr>
              <a:xfrm flipV="1">
                <a:off x="0" y="-1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2" name="Shape 192"/>
              <p:cNvSpPr/>
              <p:nvPr/>
            </p:nvSpPr>
            <p:spPr>
              <a:xfrm flipH="1" flipV="1">
                <a:off x="0" y="538015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96" name="Group 196"/>
            <p:cNvGrpSpPr/>
            <p:nvPr/>
          </p:nvGrpSpPr>
          <p:grpSpPr>
            <a:xfrm>
              <a:off x="7628866" y="1593401"/>
              <a:ext cx="1261020" cy="538017"/>
              <a:chOff x="0" y="0"/>
              <a:chExt cx="1261019" cy="538015"/>
            </a:xfrm>
          </p:grpSpPr>
          <p:sp>
            <p:nvSpPr>
              <p:cNvPr id="194" name="Shape 194"/>
              <p:cNvSpPr/>
              <p:nvPr/>
            </p:nvSpPr>
            <p:spPr>
              <a:xfrm flipV="1">
                <a:off x="0" y="-1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5" name="Shape 195"/>
              <p:cNvSpPr/>
              <p:nvPr/>
            </p:nvSpPr>
            <p:spPr>
              <a:xfrm flipH="1" flipV="1">
                <a:off x="0" y="538015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99" name="Group 199"/>
            <p:cNvGrpSpPr/>
            <p:nvPr/>
          </p:nvGrpSpPr>
          <p:grpSpPr>
            <a:xfrm rot="16200000">
              <a:off x="6358866" y="361502"/>
              <a:ext cx="1261021" cy="538016"/>
              <a:chOff x="0" y="0"/>
              <a:chExt cx="1261019" cy="538015"/>
            </a:xfrm>
          </p:grpSpPr>
          <p:sp>
            <p:nvSpPr>
              <p:cNvPr id="197" name="Shape 197"/>
              <p:cNvSpPr/>
              <p:nvPr/>
            </p:nvSpPr>
            <p:spPr>
              <a:xfrm flipV="1">
                <a:off x="0" y="-1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8" name="Shape 198"/>
              <p:cNvSpPr/>
              <p:nvPr/>
            </p:nvSpPr>
            <p:spPr>
              <a:xfrm flipH="1" flipV="1">
                <a:off x="0" y="538015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202" name="Group 202"/>
            <p:cNvGrpSpPr/>
            <p:nvPr/>
          </p:nvGrpSpPr>
          <p:grpSpPr>
            <a:xfrm rot="16200000">
              <a:off x="6396966" y="2901502"/>
              <a:ext cx="1261021" cy="538016"/>
              <a:chOff x="0" y="0"/>
              <a:chExt cx="1261019" cy="538015"/>
            </a:xfrm>
          </p:grpSpPr>
          <p:sp>
            <p:nvSpPr>
              <p:cNvPr id="200" name="Shape 200"/>
              <p:cNvSpPr/>
              <p:nvPr/>
            </p:nvSpPr>
            <p:spPr>
              <a:xfrm flipV="1">
                <a:off x="0" y="-1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01" name="Shape 201"/>
              <p:cNvSpPr/>
              <p:nvPr/>
            </p:nvSpPr>
            <p:spPr>
              <a:xfrm flipH="1" flipV="1">
                <a:off x="0" y="538015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203" name="Shape 203"/>
            <p:cNvSpPr/>
            <p:nvPr/>
          </p:nvSpPr>
          <p:spPr>
            <a:xfrm>
              <a:off x="1260858" y="1242142"/>
              <a:ext cx="1270001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rgbClr val="0066C1"/>
                </a:gs>
                <a:gs pos="100000">
                  <a:srgbClr val="094593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rPr>
                <a:t>Core</a:t>
              </a:r>
            </a:p>
          </p:txBody>
        </p:sp>
        <p:sp>
          <p:nvSpPr>
            <p:cNvPr id="204" name="Shape 204"/>
            <p:cNvSpPr/>
            <p:nvPr/>
          </p:nvSpPr>
          <p:spPr>
            <a:xfrm>
              <a:off x="3793509" y="1242142"/>
              <a:ext cx="1270001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rgbClr val="0066C1"/>
                </a:gs>
                <a:gs pos="100000">
                  <a:srgbClr val="094593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rPr>
                <a:t>Core</a:t>
              </a:r>
            </a:p>
          </p:txBody>
        </p:sp>
        <p:sp>
          <p:nvSpPr>
            <p:cNvPr id="205" name="Shape 205"/>
            <p:cNvSpPr/>
            <p:nvPr/>
          </p:nvSpPr>
          <p:spPr>
            <a:xfrm>
              <a:off x="6362425" y="1242142"/>
              <a:ext cx="1270001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rgbClr val="0066C1"/>
                </a:gs>
                <a:gs pos="100000">
                  <a:srgbClr val="094593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rPr>
                <a:t>Core</a:t>
              </a:r>
            </a:p>
          </p:txBody>
        </p:sp>
      </p:grpSp>
      <p:sp>
        <p:nvSpPr>
          <p:cNvPr id="207" name="Shape 207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23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519">
                <a:solidFill>
                  <a:srgbClr val="FFFFFF"/>
                </a:solidFill>
              </a:rPr>
              <a:t>Pipelined Communication</a:t>
            </a:r>
          </a:p>
        </p:txBody>
      </p:sp>
      <p:sp>
        <p:nvSpPr>
          <p:cNvPr id="210" name="Shape 21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 dirty="0">
                <a:solidFill>
                  <a:srgbClr val="FFFFFF"/>
                </a:solidFill>
              </a:rPr>
              <a:t>Multiple cores emulate a von Neumann address space but with cycle time proportional to distance travelled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 dirty="0">
                <a:solidFill>
                  <a:srgbClr val="FFFFFF"/>
                </a:solidFill>
              </a:rPr>
              <a:t>Multiple cores emulate a systolic array </a:t>
            </a:r>
            <a:r>
              <a:rPr sz="4000" dirty="0" smtClean="0">
                <a:solidFill>
                  <a:srgbClr val="FFFFFF"/>
                </a:solidFill>
              </a:rPr>
              <a:t>but</a:t>
            </a:r>
            <a:r>
              <a:rPr lang="en-GB" sz="4000" dirty="0" smtClean="0">
                <a:solidFill>
                  <a:srgbClr val="FFFFFF"/>
                </a:solidFill>
              </a:rPr>
              <a:t>  </a:t>
            </a:r>
            <a:r>
              <a:rPr sz="4000" dirty="0" smtClean="0">
                <a:solidFill>
                  <a:srgbClr val="FFFFFF"/>
                </a:solidFill>
              </a:rPr>
              <a:t>bottleneck</a:t>
            </a:r>
            <a:r>
              <a:rPr lang="en-GB" sz="4000" dirty="0" smtClean="0">
                <a:solidFill>
                  <a:srgbClr val="FFFFFF"/>
                </a:solidFill>
              </a:rPr>
              <a:t> </a:t>
            </a:r>
            <a:r>
              <a:rPr sz="4000" dirty="0" smtClean="0">
                <a:solidFill>
                  <a:srgbClr val="FFFFFF"/>
                </a:solidFill>
              </a:rPr>
              <a:t>on </a:t>
            </a:r>
            <a:r>
              <a:rPr sz="4000" dirty="0">
                <a:solidFill>
                  <a:srgbClr val="FFFFFF"/>
                </a:solidFill>
              </a:rPr>
              <a:t>chip I/O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 dirty="0">
                <a:solidFill>
                  <a:srgbClr val="FFFFFF"/>
                </a:solidFill>
              </a:rPr>
              <a:t>Multiple cores implement a 2D pipeline with 1D I/O giving         bottleneck on chip I/O</a:t>
            </a:r>
          </a:p>
        </p:txBody>
      </p:sp>
      <p:pic>
        <p:nvPicPr>
          <p:cNvPr id="21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08740" y="5590618"/>
            <a:ext cx="990600" cy="49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35500" y="7931150"/>
            <a:ext cx="914400" cy="49530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24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2D Pipeline</a:t>
            </a:r>
          </a:p>
        </p:txBody>
      </p:sp>
      <p:sp>
        <p:nvSpPr>
          <p:cNvPr id="216" name="Shape 216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193575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Unbreakable if-then-else-endif pipeline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Local if-then-elseif-elseif-…-endif pipeline</a:t>
            </a:r>
          </a:p>
        </p:txBody>
      </p:sp>
      <p:grpSp>
        <p:nvGrpSpPr>
          <p:cNvPr id="226" name="Group 226"/>
          <p:cNvGrpSpPr/>
          <p:nvPr/>
        </p:nvGrpSpPr>
        <p:grpSpPr>
          <a:xfrm>
            <a:off x="4229313" y="5015994"/>
            <a:ext cx="4546174" cy="4371359"/>
            <a:chOff x="0" y="0"/>
            <a:chExt cx="4546173" cy="4371357"/>
          </a:xfrm>
        </p:grpSpPr>
        <p:sp>
          <p:nvSpPr>
            <p:cNvPr id="217" name="Shape 217"/>
            <p:cNvSpPr/>
            <p:nvPr/>
          </p:nvSpPr>
          <p:spPr>
            <a:xfrm>
              <a:off x="0" y="0"/>
              <a:ext cx="1270000" cy="1270000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rgbClr val="0066C1"/>
                </a:gs>
                <a:gs pos="100000">
                  <a:srgbClr val="094593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rPr>
                <a:t>If</a:t>
              </a:r>
            </a:p>
          </p:txBody>
        </p:sp>
        <p:sp>
          <p:nvSpPr>
            <p:cNvPr id="218" name="Shape 218"/>
            <p:cNvSpPr/>
            <p:nvPr/>
          </p:nvSpPr>
          <p:spPr>
            <a:xfrm>
              <a:off x="1638086" y="0"/>
              <a:ext cx="1270001" cy="1270000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rgbClr val="0066C1"/>
                </a:gs>
                <a:gs pos="100000">
                  <a:srgbClr val="094593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rPr>
                <a:t>Then</a:t>
              </a:r>
            </a:p>
          </p:txBody>
        </p:sp>
        <p:sp>
          <p:nvSpPr>
            <p:cNvPr id="219" name="Shape 219"/>
            <p:cNvSpPr/>
            <p:nvPr/>
          </p:nvSpPr>
          <p:spPr>
            <a:xfrm>
              <a:off x="3276173" y="0"/>
              <a:ext cx="1270001" cy="1270000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rgbClr val="0066C1"/>
                </a:gs>
                <a:gs pos="100000">
                  <a:srgbClr val="094593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rPr>
                <a:t>…</a:t>
              </a:r>
            </a:p>
          </p:txBody>
        </p:sp>
        <p:sp>
          <p:nvSpPr>
            <p:cNvPr id="220" name="Shape 220"/>
            <p:cNvSpPr/>
            <p:nvPr/>
          </p:nvSpPr>
          <p:spPr>
            <a:xfrm>
              <a:off x="0" y="1550678"/>
              <a:ext cx="1270000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rgbClr val="0066C1"/>
                </a:gs>
                <a:gs pos="100000">
                  <a:srgbClr val="094593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rPr>
                <a:t>Elseif</a:t>
              </a:r>
            </a:p>
          </p:txBody>
        </p:sp>
        <p:sp>
          <p:nvSpPr>
            <p:cNvPr id="221" name="Shape 221"/>
            <p:cNvSpPr/>
            <p:nvPr/>
          </p:nvSpPr>
          <p:spPr>
            <a:xfrm>
              <a:off x="1638086" y="1550678"/>
              <a:ext cx="1270001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rgbClr val="0066C1"/>
                </a:gs>
                <a:gs pos="100000">
                  <a:srgbClr val="094593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rPr>
                <a:t>Then</a:t>
              </a:r>
            </a:p>
          </p:txBody>
        </p:sp>
        <p:sp>
          <p:nvSpPr>
            <p:cNvPr id="222" name="Shape 222"/>
            <p:cNvSpPr/>
            <p:nvPr/>
          </p:nvSpPr>
          <p:spPr>
            <a:xfrm>
              <a:off x="3276173" y="1550678"/>
              <a:ext cx="1270001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rgbClr val="0066C1"/>
                </a:gs>
                <a:gs pos="100000">
                  <a:srgbClr val="094593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rPr>
                <a:t>…</a:t>
              </a:r>
            </a:p>
          </p:txBody>
        </p:sp>
        <p:sp>
          <p:nvSpPr>
            <p:cNvPr id="223" name="Shape 223"/>
            <p:cNvSpPr/>
            <p:nvPr/>
          </p:nvSpPr>
          <p:spPr>
            <a:xfrm>
              <a:off x="0" y="3101357"/>
              <a:ext cx="1270000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rgbClr val="0066C1"/>
                </a:gs>
                <a:gs pos="100000">
                  <a:srgbClr val="094593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rPr>
                <a:t>Elseif</a:t>
              </a:r>
            </a:p>
          </p:txBody>
        </p:sp>
        <p:sp>
          <p:nvSpPr>
            <p:cNvPr id="224" name="Shape 224"/>
            <p:cNvSpPr/>
            <p:nvPr/>
          </p:nvSpPr>
          <p:spPr>
            <a:xfrm>
              <a:off x="1638086" y="3101357"/>
              <a:ext cx="1270001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rgbClr val="0066C1"/>
                </a:gs>
                <a:gs pos="100000">
                  <a:srgbClr val="094593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rPr>
                <a:t>Then</a:t>
              </a:r>
            </a:p>
          </p:txBody>
        </p:sp>
        <p:sp>
          <p:nvSpPr>
            <p:cNvPr id="225" name="Shape 225"/>
            <p:cNvSpPr/>
            <p:nvPr/>
          </p:nvSpPr>
          <p:spPr>
            <a:xfrm>
              <a:off x="3276173" y="3101357"/>
              <a:ext cx="1270001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rgbClr val="0066C1"/>
                </a:gs>
                <a:gs pos="100000">
                  <a:srgbClr val="094593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rPr>
                <a:t>…</a:t>
              </a:r>
            </a:p>
          </p:txBody>
        </p:sp>
      </p:grpSp>
      <p:sp>
        <p:nvSpPr>
          <p:cNvPr id="227" name="Shape 227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25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Known Waiting Time</a:t>
            </a:r>
          </a:p>
        </p:txBody>
      </p:sp>
      <p:sp>
        <p:nvSpPr>
          <p:cNvPr id="230" name="Shape 2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If the waiting time of an algorithm is known then its program can be laid out in an unbreakable 2D pipeline or slipstream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Slipstream programs have a cadence of the slower of the times to effect the input or output of a record</a:t>
            </a:r>
          </a:p>
        </p:txBody>
      </p:sp>
      <p:sp>
        <p:nvSpPr>
          <p:cNvPr id="231" name="Shape 231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26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Known Waiting Time</a:t>
            </a:r>
          </a:p>
        </p:txBody>
      </p:sp>
      <p:sp>
        <p:nvSpPr>
          <p:cNvPr id="234" name="Shape 23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Slipstream programs, with shared data, can execute concurrently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Throughput = Cadence / Programs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So an entire program can accumulate a result in less than one clock tick!</a:t>
            </a:r>
          </a:p>
        </p:txBody>
      </p:sp>
      <p:sp>
        <p:nvSpPr>
          <p:cNvPr id="235" name="Shape 235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27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Molecular Dynamics</a:t>
            </a:r>
          </a:p>
        </p:txBody>
      </p:sp>
      <p:sp>
        <p:nvSpPr>
          <p:cNvPr id="238" name="Shape 2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Many clock ticks to input one record to specify a molecule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One clock tick to input one record to specify a molecule interaction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Many clock ticks to output one record to update a molecule</a:t>
            </a:r>
          </a:p>
        </p:txBody>
      </p:sp>
      <p:sp>
        <p:nvSpPr>
          <p:cNvPr id="239" name="Shape 239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28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Molecular Dynamics</a:t>
            </a:r>
          </a:p>
        </p:txBody>
      </p:sp>
      <p:sp>
        <p:nvSpPr>
          <p:cNvPr id="242" name="Shape 24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9768" lvl="0" indent="-429768" defTabSz="549148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3759">
                <a:solidFill>
                  <a:srgbClr val="FFFFFF"/>
                </a:solidFill>
              </a:rPr>
              <a:t>2 M core board inputs 500 molecule specification records in many clock ticks</a:t>
            </a:r>
          </a:p>
          <a:p>
            <a:pPr marL="429768" lvl="0" indent="-429768" defTabSz="549148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3759">
                <a:solidFill>
                  <a:srgbClr val="FFFFFF"/>
                </a:solidFill>
              </a:rPr>
              <a:t>Accumulates 500 molecule-molecule interactions per clock tick, over a stream of very many interaction records</a:t>
            </a:r>
          </a:p>
          <a:p>
            <a:pPr marL="429768" lvl="0" indent="-429768" defTabSz="549148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3759">
                <a:solidFill>
                  <a:srgbClr val="FFFFFF"/>
                </a:solidFill>
              </a:rPr>
              <a:t>Outputs 500 molecule update records in many clock ticks</a:t>
            </a:r>
          </a:p>
          <a:p>
            <a:pPr marL="429768" lvl="0" indent="-429768" defTabSz="549148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3759">
                <a:solidFill>
                  <a:srgbClr val="FFFFFF"/>
                </a:solidFill>
              </a:rPr>
              <a:t>Asymptotes to 500 program runs per clock tick</a:t>
            </a:r>
          </a:p>
        </p:txBody>
      </p:sp>
      <p:sp>
        <p:nvSpPr>
          <p:cNvPr id="243" name="Shape 243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29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Definitions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Totallity - A total function gives a valid result in its output class when applied to any arguments in its input class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Waiting time - The time an algorithm takes to complete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4294967295"/>
          </p:nvPr>
        </p:nvSpPr>
        <p:spPr>
          <a:xfrm>
            <a:off x="6375349" y="9245600"/>
            <a:ext cx="241402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3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Unknown Waiting Time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If code can be unrolled to one outer loop then data can be circulated through external memory and the body of the loop retains a known waiting time with all of the above advantages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If loops cannot be unrolled then cadence is the longer of the I/O or loop-body times</a:t>
            </a:r>
          </a:p>
        </p:txBody>
      </p:sp>
      <p:sp>
        <p:nvSpPr>
          <p:cNvPr id="247" name="Shape 247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30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Exception Handling</a:t>
            </a:r>
          </a:p>
        </p:txBody>
      </p:sp>
      <p:sp>
        <p:nvSpPr>
          <p:cNvPr id="250" name="Shape 2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3192" lvl="0" indent="-393192" defTabSz="502412">
              <a:spcBef>
                <a:spcPts val="3600"/>
              </a:spcBef>
              <a:defRPr sz="1800">
                <a:solidFill>
                  <a:srgbClr val="000000"/>
                </a:solidFill>
              </a:defRPr>
            </a:pPr>
            <a:r>
              <a:rPr sz="3440">
                <a:solidFill>
                  <a:srgbClr val="FFFFFF"/>
                </a:solidFill>
              </a:rPr>
              <a:t>If machine is total then no logical system exceptions possible so no exception handling needed</a:t>
            </a:r>
          </a:p>
          <a:p>
            <a:pPr marL="393192" lvl="0" indent="-393192" defTabSz="502412">
              <a:spcBef>
                <a:spcPts val="3600"/>
              </a:spcBef>
              <a:defRPr sz="1800">
                <a:solidFill>
                  <a:srgbClr val="000000"/>
                </a:solidFill>
              </a:defRPr>
            </a:pPr>
            <a:r>
              <a:rPr sz="3440">
                <a:solidFill>
                  <a:srgbClr val="FFFFFF"/>
                </a:solidFill>
              </a:rPr>
              <a:t>If waiting time is known then no programmer exception handling needed, just let a computational path halt and report after the waiting time</a:t>
            </a:r>
          </a:p>
          <a:p>
            <a:pPr marL="393192" lvl="0" indent="-393192" defTabSz="502412">
              <a:spcBef>
                <a:spcPts val="3600"/>
              </a:spcBef>
              <a:defRPr sz="1800">
                <a:solidFill>
                  <a:srgbClr val="000000"/>
                </a:solidFill>
              </a:defRPr>
            </a:pPr>
            <a:r>
              <a:rPr sz="3440">
                <a:solidFill>
                  <a:srgbClr val="FFFFFF"/>
                </a:solidFill>
              </a:rPr>
              <a:t>Report physical faults on a schedule and roll</a:t>
            </a:r>
            <a:br>
              <a:rPr sz="3440">
                <a:solidFill>
                  <a:srgbClr val="FFFFFF"/>
                </a:solidFill>
              </a:rPr>
            </a:br>
            <a:r>
              <a:rPr sz="3440">
                <a:solidFill>
                  <a:srgbClr val="FFFFFF"/>
                </a:solidFill>
              </a:rPr>
              <a:t>back to preceding checkpoint</a:t>
            </a:r>
          </a:p>
          <a:p>
            <a:pPr marL="393192" lvl="0" indent="-393192" defTabSz="502412">
              <a:spcBef>
                <a:spcPts val="3600"/>
              </a:spcBef>
              <a:defRPr sz="1800">
                <a:solidFill>
                  <a:srgbClr val="000000"/>
                </a:solidFill>
              </a:defRPr>
            </a:pPr>
            <a:r>
              <a:rPr sz="3440">
                <a:solidFill>
                  <a:srgbClr val="FFFFFF"/>
                </a:solidFill>
              </a:rPr>
              <a:t>Programmer reports unknown-waiting-time exceptions</a:t>
            </a:r>
          </a:p>
        </p:txBody>
      </p:sp>
      <p:sp>
        <p:nvSpPr>
          <p:cNvPr id="251" name="Shape 251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31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Programming</a:t>
            </a:r>
          </a:p>
        </p:txBody>
      </p:sp>
      <p:sp>
        <p:nvSpPr>
          <p:cNvPr id="254" name="Shape 25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Architecture is Turing complete so any programming language can be used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Map-Reduce programs, with data streams of known length, are guaranteed to be slipstreamable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Von Neumann programs with counted loops, no recursion and no pointers are guaranteed to be slipstreamable</a:t>
            </a:r>
          </a:p>
        </p:txBody>
      </p:sp>
      <p:sp>
        <p:nvSpPr>
          <p:cNvPr id="255" name="Shape 255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32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/>
        </p:nvSpPr>
        <p:spPr>
          <a:xfrm>
            <a:off x="1270000" y="3187700"/>
            <a:ext cx="10464800" cy="284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Demonstration</a:t>
            </a:r>
          </a:p>
          <a:p>
            <a:pPr lvl="0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(click on next slide)</a:t>
            </a:r>
          </a:p>
        </p:txBody>
      </p:sp>
      <p:sp>
        <p:nvSpPr>
          <p:cNvPr id="258" name="Shape 258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33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03 - Perspex2-1.m4v"/>
          <p:cNvPicPr/>
          <p:nvPr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812800"/>
            <a:ext cx="13004800" cy="8128000"/>
          </a:xfrm>
          <a:prstGeom prst="rect">
            <a:avLst/>
          </a:prstGeom>
        </p:spPr>
      </p:pic>
      <p:sp>
        <p:nvSpPr>
          <p:cNvPr id="261" name="Shape 261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34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60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/>
        </p:nvSpPr>
        <p:spPr>
          <a:xfrm>
            <a:off x="1270000" y="3949700"/>
            <a:ext cx="1046480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2400"/>
              </a:spcBef>
              <a:defRPr sz="8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Totallity</a:t>
            </a:r>
          </a:p>
        </p:txBody>
      </p:sp>
      <p:sp>
        <p:nvSpPr>
          <p:cNvPr id="264" name="Shape 264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35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Transmathematics</a:t>
            </a:r>
          </a:p>
        </p:txBody>
      </p:sp>
      <p:sp>
        <p:nvSpPr>
          <p:cNvPr id="267" name="Shape 2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Totalises real and complex arithmetic by allowing division by zero in a consistent way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Limits, derivatives and integrals extended from real numbers to transreal numbers that allow division by zero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Division by zero now has well defined operations and semantics so it is no longer an error to divide by zero</a:t>
            </a:r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36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/>
          </p:cNvSpPr>
          <p:nvPr>
            <p:ph type="title"/>
          </p:nvPr>
        </p:nvSpPr>
        <p:spPr>
          <a:xfrm>
            <a:off x="952500" y="412750"/>
            <a:ext cx="11099800" cy="2120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Transreal Number Line</a:t>
            </a:r>
          </a:p>
        </p:txBody>
      </p:sp>
      <p:sp>
        <p:nvSpPr>
          <p:cNvPr id="271" name="Shape 271"/>
          <p:cNvSpPr/>
          <p:nvPr/>
        </p:nvSpPr>
        <p:spPr>
          <a:xfrm flipV="1">
            <a:off x="4113394" y="7442199"/>
            <a:ext cx="4778012" cy="1"/>
          </a:xfrm>
          <a:prstGeom prst="line">
            <a:avLst/>
          </a:prstGeom>
          <a:ln w="1270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10401300" y="7111727"/>
            <a:ext cx="676920" cy="660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3" name="Shape 273"/>
          <p:cNvSpPr/>
          <p:nvPr/>
        </p:nvSpPr>
        <p:spPr>
          <a:xfrm>
            <a:off x="1816100" y="7111727"/>
            <a:ext cx="676920" cy="660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4" name="Shape 274"/>
          <p:cNvSpPr/>
          <p:nvPr/>
        </p:nvSpPr>
        <p:spPr>
          <a:xfrm>
            <a:off x="6163940" y="5092427"/>
            <a:ext cx="676920" cy="660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5" name="Shape 275"/>
          <p:cNvSpPr/>
          <p:nvPr/>
        </p:nvSpPr>
        <p:spPr>
          <a:xfrm>
            <a:off x="10320461" y="7772400"/>
            <a:ext cx="83859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8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∞</a:t>
            </a:r>
          </a:p>
        </p:txBody>
      </p:sp>
      <p:sp>
        <p:nvSpPr>
          <p:cNvPr id="276" name="Shape 276"/>
          <p:cNvSpPr/>
          <p:nvPr/>
        </p:nvSpPr>
        <p:spPr>
          <a:xfrm>
            <a:off x="1443161" y="7772400"/>
            <a:ext cx="117693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8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-∞</a:t>
            </a:r>
          </a:p>
        </p:txBody>
      </p:sp>
      <p:sp>
        <p:nvSpPr>
          <p:cNvPr id="277" name="Shape 277"/>
          <p:cNvSpPr/>
          <p:nvPr/>
        </p:nvSpPr>
        <p:spPr>
          <a:xfrm>
            <a:off x="6073923" y="3586968"/>
            <a:ext cx="856954" cy="121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Φ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37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Transreal Numbers</a:t>
            </a:r>
          </a:p>
        </p:txBody>
      </p:sp>
      <p:pic>
        <p:nvPicPr>
          <p:cNvPr id="28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9000" y="4798448"/>
            <a:ext cx="1066800" cy="1155701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hape 282"/>
          <p:cNvSpPr/>
          <p:nvPr/>
        </p:nvSpPr>
        <p:spPr>
          <a:xfrm>
            <a:off x="955675" y="2735774"/>
            <a:ext cx="11093451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Transreal numbers, t, are proper fractions of real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numbers, with a non-negative denominator, d, and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a numerator, n, that is one of -1, 0, 1 when d = 0</a:t>
            </a:r>
          </a:p>
        </p:txBody>
      </p:sp>
      <p:sp>
        <p:nvSpPr>
          <p:cNvPr id="283" name="Shape 283"/>
          <p:cNvSpPr/>
          <p:nvPr/>
        </p:nvSpPr>
        <p:spPr>
          <a:xfrm>
            <a:off x="955675" y="6438857"/>
            <a:ext cx="574720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With k a positive constant:</a:t>
            </a:r>
          </a:p>
        </p:txBody>
      </p:sp>
      <p:pic>
        <p:nvPicPr>
          <p:cNvPr id="28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1500" y="7702905"/>
            <a:ext cx="2908301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61050" y="7702905"/>
            <a:ext cx="1282700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55060" y="7704540"/>
            <a:ext cx="2095501" cy="1155701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38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Negative Denominators</a:t>
            </a:r>
          </a:p>
        </p:txBody>
      </p:sp>
      <p:sp>
        <p:nvSpPr>
          <p:cNvPr id="290" name="Shape 290"/>
          <p:cNvSpPr/>
          <p:nvPr/>
        </p:nvSpPr>
        <p:spPr>
          <a:xfrm>
            <a:off x="1796122" y="3074258"/>
            <a:ext cx="10251314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An improper fraction may have a negative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denominator (-k) which must be made positive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800" i="1">
                <a:solidFill>
                  <a:srgbClr val="FFFFFF"/>
                </a:solidFill>
              </a:rPr>
              <a:t>before </a:t>
            </a:r>
            <a:r>
              <a:rPr sz="3800">
                <a:solidFill>
                  <a:srgbClr val="FFFFFF"/>
                </a:solidFill>
              </a:rPr>
              <a:t>any arithmetical operator is applied</a:t>
            </a:r>
          </a:p>
        </p:txBody>
      </p:sp>
      <p:pic>
        <p:nvPicPr>
          <p:cNvPr id="29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7100" y="5475415"/>
            <a:ext cx="6070600" cy="1244601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39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1270000" y="3949700"/>
            <a:ext cx="1046480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2400"/>
              </a:spcBef>
              <a:defRPr sz="8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Perfect Concurrency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4294967295"/>
          </p:nvPr>
        </p:nvSpPr>
        <p:spPr>
          <a:xfrm>
            <a:off x="6375349" y="9245600"/>
            <a:ext cx="241402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4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Multiplication</a:t>
            </a:r>
          </a:p>
        </p:txBody>
      </p:sp>
      <p:pic>
        <p:nvPicPr>
          <p:cNvPr id="29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22750" y="3752850"/>
            <a:ext cx="4559300" cy="2247900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hape 296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40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Division</a:t>
            </a:r>
          </a:p>
        </p:txBody>
      </p:sp>
      <p:pic>
        <p:nvPicPr>
          <p:cNvPr id="29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1250" y="3752850"/>
            <a:ext cx="5702300" cy="224790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hape 300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41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Addition of Two Infinities</a:t>
            </a:r>
          </a:p>
        </p:txBody>
      </p:sp>
      <p:pic>
        <p:nvPicPr>
          <p:cNvPr id="303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3400" y="2577299"/>
            <a:ext cx="6858000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0700" y="4432913"/>
            <a:ext cx="6883400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67050" y="6090502"/>
            <a:ext cx="6870700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9854" y="7748090"/>
            <a:ext cx="9969501" cy="1155701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42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General Addition</a:t>
            </a:r>
          </a:p>
        </p:txBody>
      </p:sp>
      <p:pic>
        <p:nvPicPr>
          <p:cNvPr id="31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6600" y="3752850"/>
            <a:ext cx="6451600" cy="22479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hape 311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43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Subtraction</a:t>
            </a:r>
          </a:p>
        </p:txBody>
      </p:sp>
      <p:pic>
        <p:nvPicPr>
          <p:cNvPr id="31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9950" y="3752850"/>
            <a:ext cx="6184900" cy="2247900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hape 315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44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Associativity</a:t>
            </a:r>
          </a:p>
        </p:txBody>
      </p:sp>
      <p:pic>
        <p:nvPicPr>
          <p:cNvPr id="31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0250" y="3913412"/>
            <a:ext cx="9004300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0250" y="6239325"/>
            <a:ext cx="9004300" cy="93980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45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Commutativity</a:t>
            </a:r>
          </a:p>
        </p:txBody>
      </p:sp>
      <p:pic>
        <p:nvPicPr>
          <p:cNvPr id="323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1300" y="6128205"/>
            <a:ext cx="4902200" cy="74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51300" y="3953102"/>
            <a:ext cx="4902200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Shape 325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46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Partial Distributivity</a:t>
            </a:r>
          </a:p>
        </p:txBody>
      </p:sp>
      <p:pic>
        <p:nvPicPr>
          <p:cNvPr id="32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4500" y="2902983"/>
            <a:ext cx="7035800" cy="9398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" name="Group 331"/>
          <p:cNvGrpSpPr/>
          <p:nvPr/>
        </p:nvGrpSpPr>
        <p:grpSpPr>
          <a:xfrm>
            <a:off x="5270500" y="6553440"/>
            <a:ext cx="3849176" cy="749301"/>
            <a:chOff x="0" y="0"/>
            <a:chExt cx="3849175" cy="749300"/>
          </a:xfrm>
        </p:grpSpPr>
        <p:sp>
          <p:nvSpPr>
            <p:cNvPr id="329" name="Shape 329"/>
            <p:cNvSpPr/>
            <p:nvPr/>
          </p:nvSpPr>
          <p:spPr>
            <a:xfrm>
              <a:off x="3305843" y="31749"/>
              <a:ext cx="543333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800">
                  <a:solidFill>
                    <a:srgbClr val="FFFFFF"/>
                  </a:solidFill>
                </a:rPr>
                <a:t>or</a:t>
              </a:r>
            </a:p>
          </p:txBody>
        </p:sp>
        <p:pic>
          <p:nvPicPr>
            <p:cNvPr id="330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463800" cy="749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32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33800" y="8235794"/>
            <a:ext cx="5537200" cy="9398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6" name="Group 336"/>
          <p:cNvGrpSpPr/>
          <p:nvPr/>
        </p:nvGrpSpPr>
        <p:grpSpPr>
          <a:xfrm>
            <a:off x="2160644" y="4782186"/>
            <a:ext cx="6959032" cy="736601"/>
            <a:chOff x="0" y="0"/>
            <a:chExt cx="6959030" cy="736600"/>
          </a:xfrm>
        </p:grpSpPr>
        <p:sp>
          <p:nvSpPr>
            <p:cNvPr id="333" name="Shape 333"/>
            <p:cNvSpPr/>
            <p:nvPr/>
          </p:nvSpPr>
          <p:spPr>
            <a:xfrm>
              <a:off x="0" y="25399"/>
              <a:ext cx="1348309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800">
                  <a:solidFill>
                    <a:srgbClr val="FFFFFF"/>
                  </a:solidFill>
                </a:rPr>
                <a:t>When</a:t>
              </a:r>
            </a:p>
          </p:txBody>
        </p:sp>
        <p:sp>
          <p:nvSpPr>
            <p:cNvPr id="334" name="Shape 334"/>
            <p:cNvSpPr/>
            <p:nvPr/>
          </p:nvSpPr>
          <p:spPr>
            <a:xfrm>
              <a:off x="6415698" y="25399"/>
              <a:ext cx="543333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800">
                  <a:solidFill>
                    <a:srgbClr val="FFFFFF"/>
                  </a:solidFill>
                </a:rPr>
                <a:t>or</a:t>
              </a:r>
            </a:p>
          </p:txBody>
        </p:sp>
        <p:pic>
          <p:nvPicPr>
            <p:cNvPr id="335" name="pasted-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919355" y="0"/>
              <a:ext cx="2844801" cy="736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7" name="Shape 337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47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Comparison</a:t>
            </a:r>
          </a:p>
        </p:txBody>
      </p:sp>
      <p:sp>
        <p:nvSpPr>
          <p:cNvPr id="340" name="Shape 3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Mathematics checks for division by zero and, if found, it fails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Transmathematics checks for division by zero and always succeeds</a:t>
            </a:r>
          </a:p>
        </p:txBody>
      </p:sp>
      <p:sp>
        <p:nvSpPr>
          <p:cNvPr id="341" name="Shape 341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48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/>
        </p:nvSpPr>
        <p:spPr>
          <a:xfrm>
            <a:off x="1270000" y="3949700"/>
            <a:ext cx="1046480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2400"/>
              </a:spcBef>
              <a:defRPr sz="8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344" name="Shape 344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49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Concurrency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Parallelism minimises latency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Pipelining maximises concurrency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4294967295"/>
          </p:nvPr>
        </p:nvSpPr>
        <p:spPr>
          <a:xfrm>
            <a:off x="6375349" y="9245600"/>
            <a:ext cx="241402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5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Relative Addressing</a:t>
            </a:r>
          </a:p>
        </p:txBody>
      </p:sp>
      <p:sp>
        <p:nvSpPr>
          <p:cNvPr id="347" name="Shape 3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Reduces token size, making hardware more reliable and reducing power consumption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Makes the machine scalable to any size, with constant efficiency</a:t>
            </a:r>
          </a:p>
        </p:txBody>
      </p:sp>
      <p:sp>
        <p:nvSpPr>
          <p:cNvPr id="348" name="Shape 348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50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Conditional Indirection</a:t>
            </a:r>
          </a:p>
        </p:txBody>
      </p:sp>
      <p:sp>
        <p:nvSpPr>
          <p:cNvPr id="351" name="Shape 3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Implements arbitrarily complex routing in just two header bits</a:t>
            </a:r>
          </a:p>
        </p:txBody>
      </p:sp>
      <p:sp>
        <p:nvSpPr>
          <p:cNvPr id="352" name="Shape 352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51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84886">
              <a:defRPr sz="1800">
                <a:solidFill>
                  <a:srgbClr val="000000"/>
                </a:solidFill>
              </a:defRPr>
            </a:pPr>
            <a:r>
              <a:rPr sz="6640">
                <a:solidFill>
                  <a:srgbClr val="FFFFFF"/>
                </a:solidFill>
              </a:rPr>
              <a:t>2D Addressing</a:t>
            </a:r>
          </a:p>
          <a:p>
            <a:pPr lvl="0" defTabSz="484886">
              <a:defRPr sz="1800">
                <a:solidFill>
                  <a:srgbClr val="000000"/>
                </a:solidFill>
              </a:defRPr>
            </a:pPr>
            <a:r>
              <a:rPr sz="6640">
                <a:solidFill>
                  <a:srgbClr val="FFFFFF"/>
                </a:solidFill>
              </a:rPr>
              <a:t>of Processors</a:t>
            </a:r>
          </a:p>
        </p:txBody>
      </p:sp>
      <p:sp>
        <p:nvSpPr>
          <p:cNvPr id="355" name="Shape 3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Reduces token size, making hardware more reliable and reducing power consumption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Branches laid out in space so no dynamic, branch-prediction failures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Reduces time order of computations: </a:t>
            </a:r>
          </a:p>
        </p:txBody>
      </p:sp>
      <p:pic>
        <p:nvPicPr>
          <p:cNvPr id="356" name="MathTypeEquation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51600" y="4756150"/>
            <a:ext cx="114300" cy="165100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Shape 358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52</a:t>
            </a:fld>
            <a:endParaRPr>
              <a:solidFill>
                <a:srgbClr val="FFFFFF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283200" y="8093075"/>
          <a:ext cx="2794000" cy="609600"/>
        </p:xfrm>
        <a:graphic>
          <a:graphicData uri="http://schemas.openxmlformats.org/presentationml/2006/ole">
            <p:oleObj spid="_x0000_s67586" name="Equation" r:id="rId4" imgW="2794000" imgH="609600" progId="Equation.DSMT4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519">
                <a:solidFill>
                  <a:srgbClr val="FFFFFF"/>
                </a:solidFill>
              </a:rPr>
              <a:t>Pipelined Communication</a:t>
            </a:r>
          </a:p>
        </p:txBody>
      </p:sp>
      <p:sp>
        <p:nvSpPr>
          <p:cNvPr id="361" name="Shape 3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Emulates von Neumann addressing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Emulates systolic addressing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Delivers perfect data concurrency</a:t>
            </a:r>
          </a:p>
        </p:txBody>
      </p:sp>
      <p:pic>
        <p:nvPicPr>
          <p:cNvPr id="362" name="MathTypeEquation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1600" y="4756150"/>
            <a:ext cx="114300" cy="165100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Shape 363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53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Totality</a:t>
            </a:r>
          </a:p>
        </p:txBody>
      </p:sp>
      <p:sp>
        <p:nvSpPr>
          <p:cNvPr id="366" name="Shape 3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Reduces the number of program (model) errors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Delivers unbreakable pipelines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Removes all logical system errors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Every syntactically correct program is semantically correct</a:t>
            </a:r>
          </a:p>
        </p:txBody>
      </p:sp>
      <p:pic>
        <p:nvPicPr>
          <p:cNvPr id="367" name="MathTypeEquation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1600" y="4756150"/>
            <a:ext cx="114300" cy="165100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Shape 368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54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General Programming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Von Neumann languages because Turing Complete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Systolic programming</a:t>
            </a:r>
          </a:p>
        </p:txBody>
      </p:sp>
      <p:pic>
        <p:nvPicPr>
          <p:cNvPr id="372" name="MathTypeEquation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1600" y="4756150"/>
            <a:ext cx="114300" cy="165100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Shape 373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55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840">
                <a:solidFill>
                  <a:srgbClr val="FFFFFF"/>
                </a:solidFill>
              </a:rPr>
              <a:t>Slipstream Programming</a:t>
            </a:r>
          </a:p>
        </p:txBody>
      </p:sp>
      <p:sp>
        <p:nvSpPr>
          <p:cNvPr id="376" name="Shape 37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Von Neumann languages restricted to: counted loops, no pointers, no recursion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Map-Reduce with known-length data-streams</a:t>
            </a:r>
          </a:p>
        </p:txBody>
      </p:sp>
      <p:pic>
        <p:nvPicPr>
          <p:cNvPr id="377" name="MathTypeEquation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1600" y="4756150"/>
            <a:ext cx="114300" cy="165100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Shape 378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56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Conclusion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34340" lvl="0" indent="-434340" defTabSz="554990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Power efficient because all tokens move a short distance per clock tick</a:t>
            </a:r>
          </a:p>
          <a:p>
            <a:pPr marL="434340" lvl="0" indent="-434340" defTabSz="554990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Scalable to any size with constant efficiency</a:t>
            </a:r>
          </a:p>
          <a:p>
            <a:pPr marL="434340" lvl="0" indent="-434340" defTabSz="554990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Safer code because totality removes many exceptions</a:t>
            </a:r>
          </a:p>
          <a:p>
            <a:pPr marL="434340" lvl="0" indent="-434340" defTabSz="554990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Enormous throughput of repeated computations</a:t>
            </a:r>
          </a:p>
          <a:p>
            <a:pPr marL="434340" lvl="0" indent="-434340" defTabSz="554990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Might deliver exascale on 20 MW power budget</a:t>
            </a:r>
          </a:p>
        </p:txBody>
      </p:sp>
      <p:sp>
        <p:nvSpPr>
          <p:cNvPr id="382" name="Shape 382"/>
          <p:cNvSpPr>
            <a:spLocks noGrp="1"/>
          </p:cNvSpPr>
          <p:nvPr>
            <p:ph type="sldNum" sz="quarter" idx="4294967295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57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Von Neumann Program</a:t>
            </a:r>
          </a:p>
        </p:txBody>
      </p:sp>
      <p:sp>
        <p:nvSpPr>
          <p:cNvPr id="51" name="Shape 51"/>
          <p:cNvSpPr/>
          <p:nvPr/>
        </p:nvSpPr>
        <p:spPr>
          <a:xfrm>
            <a:off x="4114076" y="32257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1</a:t>
            </a:r>
          </a:p>
        </p:txBody>
      </p:sp>
      <p:sp>
        <p:nvSpPr>
          <p:cNvPr id="52" name="Shape 52"/>
          <p:cNvSpPr/>
          <p:nvPr/>
        </p:nvSpPr>
        <p:spPr>
          <a:xfrm>
            <a:off x="4114076" y="47751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2</a:t>
            </a:r>
          </a:p>
        </p:txBody>
      </p:sp>
      <p:sp>
        <p:nvSpPr>
          <p:cNvPr id="53" name="Shape 53"/>
          <p:cNvSpPr/>
          <p:nvPr/>
        </p:nvSpPr>
        <p:spPr>
          <a:xfrm>
            <a:off x="4114076" y="63245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3</a:t>
            </a:r>
          </a:p>
        </p:txBody>
      </p:sp>
      <p:sp>
        <p:nvSpPr>
          <p:cNvPr id="54" name="Shape 54"/>
          <p:cNvSpPr/>
          <p:nvPr/>
        </p:nvSpPr>
        <p:spPr>
          <a:xfrm>
            <a:off x="4114076" y="78739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n</a:t>
            </a:r>
          </a:p>
        </p:txBody>
      </p:sp>
      <p:sp>
        <p:nvSpPr>
          <p:cNvPr id="55" name="Shape 55"/>
          <p:cNvSpPr/>
          <p:nvPr/>
        </p:nvSpPr>
        <p:spPr>
          <a:xfrm>
            <a:off x="7652080" y="3225799"/>
            <a:ext cx="1536040" cy="685801"/>
          </a:xfrm>
          <a:prstGeom prst="rect">
            <a:avLst/>
          </a:prstGeom>
          <a:gradFill>
            <a:gsLst>
              <a:gs pos="0">
                <a:srgbClr val="971817"/>
              </a:gs>
              <a:gs pos="100000">
                <a:srgbClr val="720C04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Data 1</a:t>
            </a:r>
          </a:p>
        </p:txBody>
      </p:sp>
      <p:sp>
        <p:nvSpPr>
          <p:cNvPr id="56" name="Shape 56"/>
          <p:cNvSpPr>
            <a:spLocks noGrp="1"/>
          </p:cNvSpPr>
          <p:nvPr>
            <p:ph type="sldNum" sz="quarter" idx="4294967295"/>
          </p:nvPr>
        </p:nvSpPr>
        <p:spPr>
          <a:xfrm>
            <a:off x="6375349" y="9245600"/>
            <a:ext cx="241402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6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Von Neumann Program</a:t>
            </a:r>
          </a:p>
        </p:txBody>
      </p:sp>
      <p:sp>
        <p:nvSpPr>
          <p:cNvPr id="59" name="Shape 59"/>
          <p:cNvSpPr/>
          <p:nvPr/>
        </p:nvSpPr>
        <p:spPr>
          <a:xfrm>
            <a:off x="4114076" y="32257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1</a:t>
            </a:r>
          </a:p>
        </p:txBody>
      </p:sp>
      <p:sp>
        <p:nvSpPr>
          <p:cNvPr id="60" name="Shape 60"/>
          <p:cNvSpPr/>
          <p:nvPr/>
        </p:nvSpPr>
        <p:spPr>
          <a:xfrm>
            <a:off x="4114076" y="47751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2</a:t>
            </a:r>
          </a:p>
        </p:txBody>
      </p:sp>
      <p:sp>
        <p:nvSpPr>
          <p:cNvPr id="61" name="Shape 61"/>
          <p:cNvSpPr/>
          <p:nvPr/>
        </p:nvSpPr>
        <p:spPr>
          <a:xfrm>
            <a:off x="4114076" y="63245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3</a:t>
            </a:r>
          </a:p>
        </p:txBody>
      </p:sp>
      <p:sp>
        <p:nvSpPr>
          <p:cNvPr id="62" name="Shape 62"/>
          <p:cNvSpPr/>
          <p:nvPr/>
        </p:nvSpPr>
        <p:spPr>
          <a:xfrm>
            <a:off x="4114076" y="78739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n</a:t>
            </a:r>
          </a:p>
        </p:txBody>
      </p:sp>
      <p:sp>
        <p:nvSpPr>
          <p:cNvPr id="63" name="Shape 63"/>
          <p:cNvSpPr/>
          <p:nvPr/>
        </p:nvSpPr>
        <p:spPr>
          <a:xfrm>
            <a:off x="7690180" y="4775199"/>
            <a:ext cx="1536040" cy="685801"/>
          </a:xfrm>
          <a:prstGeom prst="rect">
            <a:avLst/>
          </a:prstGeom>
          <a:gradFill>
            <a:gsLst>
              <a:gs pos="0">
                <a:srgbClr val="E8A433"/>
              </a:gs>
              <a:gs pos="100000">
                <a:srgbClr val="88540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Data 1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4294967295"/>
          </p:nvPr>
        </p:nvSpPr>
        <p:spPr>
          <a:xfrm>
            <a:off x="6375349" y="9245600"/>
            <a:ext cx="241402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7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Von Neumann Program</a:t>
            </a:r>
          </a:p>
        </p:txBody>
      </p:sp>
      <p:sp>
        <p:nvSpPr>
          <p:cNvPr id="67" name="Shape 67"/>
          <p:cNvSpPr/>
          <p:nvPr/>
        </p:nvSpPr>
        <p:spPr>
          <a:xfrm>
            <a:off x="4114076" y="32257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1</a:t>
            </a:r>
          </a:p>
        </p:txBody>
      </p:sp>
      <p:sp>
        <p:nvSpPr>
          <p:cNvPr id="68" name="Shape 68"/>
          <p:cNvSpPr/>
          <p:nvPr/>
        </p:nvSpPr>
        <p:spPr>
          <a:xfrm>
            <a:off x="4114076" y="47751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2</a:t>
            </a:r>
          </a:p>
        </p:txBody>
      </p:sp>
      <p:sp>
        <p:nvSpPr>
          <p:cNvPr id="69" name="Shape 69"/>
          <p:cNvSpPr/>
          <p:nvPr/>
        </p:nvSpPr>
        <p:spPr>
          <a:xfrm>
            <a:off x="4114076" y="63245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3</a:t>
            </a:r>
          </a:p>
        </p:txBody>
      </p:sp>
      <p:sp>
        <p:nvSpPr>
          <p:cNvPr id="70" name="Shape 70"/>
          <p:cNvSpPr/>
          <p:nvPr/>
        </p:nvSpPr>
        <p:spPr>
          <a:xfrm>
            <a:off x="4114076" y="78739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n</a:t>
            </a:r>
          </a:p>
        </p:txBody>
      </p:sp>
      <p:sp>
        <p:nvSpPr>
          <p:cNvPr id="71" name="Shape 71"/>
          <p:cNvSpPr/>
          <p:nvPr/>
        </p:nvSpPr>
        <p:spPr>
          <a:xfrm>
            <a:off x="7652080" y="6324599"/>
            <a:ext cx="1536040" cy="685801"/>
          </a:xfrm>
          <a:prstGeom prst="rect">
            <a:avLst/>
          </a:prstGeom>
          <a:gradFill>
            <a:gsLst>
              <a:gs pos="0">
                <a:srgbClr val="FFFB00"/>
              </a:gs>
              <a:gs pos="100000">
                <a:srgbClr val="E8A433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Data 1</a:t>
            </a:r>
          </a:p>
        </p:txBody>
      </p:sp>
      <p:sp>
        <p:nvSpPr>
          <p:cNvPr id="72" name="Shape 72"/>
          <p:cNvSpPr>
            <a:spLocks noGrp="1"/>
          </p:cNvSpPr>
          <p:nvPr>
            <p:ph type="sldNum" sz="quarter" idx="4294967295"/>
          </p:nvPr>
        </p:nvSpPr>
        <p:spPr>
          <a:xfrm>
            <a:off x="6375349" y="9245600"/>
            <a:ext cx="241402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8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Von Neumann Program</a:t>
            </a:r>
          </a:p>
        </p:txBody>
      </p:sp>
      <p:sp>
        <p:nvSpPr>
          <p:cNvPr id="75" name="Shape 75"/>
          <p:cNvSpPr/>
          <p:nvPr/>
        </p:nvSpPr>
        <p:spPr>
          <a:xfrm>
            <a:off x="4114076" y="32257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1</a:t>
            </a:r>
          </a:p>
        </p:txBody>
      </p:sp>
      <p:sp>
        <p:nvSpPr>
          <p:cNvPr id="76" name="Shape 76"/>
          <p:cNvSpPr/>
          <p:nvPr/>
        </p:nvSpPr>
        <p:spPr>
          <a:xfrm>
            <a:off x="4114076" y="47751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2</a:t>
            </a:r>
          </a:p>
        </p:txBody>
      </p:sp>
      <p:sp>
        <p:nvSpPr>
          <p:cNvPr id="77" name="Shape 77"/>
          <p:cNvSpPr/>
          <p:nvPr/>
        </p:nvSpPr>
        <p:spPr>
          <a:xfrm>
            <a:off x="4114076" y="63245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3</a:t>
            </a:r>
          </a:p>
        </p:txBody>
      </p:sp>
      <p:sp>
        <p:nvSpPr>
          <p:cNvPr id="78" name="Shape 78"/>
          <p:cNvSpPr/>
          <p:nvPr/>
        </p:nvSpPr>
        <p:spPr>
          <a:xfrm>
            <a:off x="4114076" y="7873999"/>
            <a:ext cx="2770048" cy="685801"/>
          </a:xfrm>
          <a:prstGeom prst="rect">
            <a:avLst/>
          </a:prstGeom>
          <a:gradFill>
            <a:gsLst>
              <a:gs pos="0">
                <a:srgbClr val="0065C1"/>
              </a:gs>
              <a:gs pos="100000">
                <a:srgbClr val="00397A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Instruction n</a:t>
            </a:r>
          </a:p>
        </p:txBody>
      </p:sp>
      <p:sp>
        <p:nvSpPr>
          <p:cNvPr id="79" name="Shape 79"/>
          <p:cNvSpPr/>
          <p:nvPr/>
        </p:nvSpPr>
        <p:spPr>
          <a:xfrm>
            <a:off x="7664780" y="7873999"/>
            <a:ext cx="1536040" cy="685801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Data 1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4294967295"/>
          </p:nvPr>
        </p:nvSpPr>
        <p:spPr>
          <a:xfrm>
            <a:off x="6375349" y="9245600"/>
            <a:ext cx="241402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pPr lvl="0">
                <a:defRPr>
                  <a:solidFill>
                    <a:srgbClr val="000000"/>
                  </a:solidFill>
                </a:defRPr>
              </a:pPr>
              <a:t>9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1258</Words>
  <Application>Microsoft Macintosh PowerPoint</Application>
  <PresentationFormat>Custom</PresentationFormat>
  <Paragraphs>285</Paragraphs>
  <Slides>57</Slides>
  <Notes>0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Gradient</vt:lpstr>
      <vt:lpstr>MathType 6.0 Equation</vt:lpstr>
      <vt:lpstr>Transmathematical Basis of Infinitely Scalable Pipeline Machines</vt:lpstr>
      <vt:lpstr>Agenda</vt:lpstr>
      <vt:lpstr>Definitions</vt:lpstr>
      <vt:lpstr>Slide 4</vt:lpstr>
      <vt:lpstr>Concurrency</vt:lpstr>
      <vt:lpstr>Von Neumann Program</vt:lpstr>
      <vt:lpstr>Von Neumann Program</vt:lpstr>
      <vt:lpstr>Von Neumann Program</vt:lpstr>
      <vt:lpstr>Von Neumann Program</vt:lpstr>
      <vt:lpstr>Pipeline Program</vt:lpstr>
      <vt:lpstr>Pipeline Program</vt:lpstr>
      <vt:lpstr>Pipeline Program</vt:lpstr>
      <vt:lpstr>Pipeline Program</vt:lpstr>
      <vt:lpstr>Pipeline Program</vt:lpstr>
      <vt:lpstr>Pipeline Program</vt:lpstr>
      <vt:lpstr>Pipeline Program</vt:lpstr>
      <vt:lpstr>Pipeline Machine</vt:lpstr>
      <vt:lpstr>FPGA Prototype</vt:lpstr>
      <vt:lpstr>Architectural Prototype</vt:lpstr>
      <vt:lpstr>Relative Addressing</vt:lpstr>
      <vt:lpstr>Conditional Indirection</vt:lpstr>
      <vt:lpstr>Conditional Execution</vt:lpstr>
      <vt:lpstr>Architectural Prototype</vt:lpstr>
      <vt:lpstr>Pipelined Communication</vt:lpstr>
      <vt:lpstr>2D Pipeline</vt:lpstr>
      <vt:lpstr>Known Waiting Time</vt:lpstr>
      <vt:lpstr>Known Waiting Time</vt:lpstr>
      <vt:lpstr>Molecular Dynamics</vt:lpstr>
      <vt:lpstr>Molecular Dynamics</vt:lpstr>
      <vt:lpstr>Unknown Waiting Time</vt:lpstr>
      <vt:lpstr>Exception Handling</vt:lpstr>
      <vt:lpstr>Programming</vt:lpstr>
      <vt:lpstr>Slide 33</vt:lpstr>
      <vt:lpstr>Slide 34</vt:lpstr>
      <vt:lpstr>Slide 35</vt:lpstr>
      <vt:lpstr>Transmathematics</vt:lpstr>
      <vt:lpstr>Transreal Number Line</vt:lpstr>
      <vt:lpstr>Transreal Numbers</vt:lpstr>
      <vt:lpstr>Negative Denominators</vt:lpstr>
      <vt:lpstr>Multiplication</vt:lpstr>
      <vt:lpstr>Division</vt:lpstr>
      <vt:lpstr>Addition of Two Infinities</vt:lpstr>
      <vt:lpstr>General Addition</vt:lpstr>
      <vt:lpstr>Subtraction</vt:lpstr>
      <vt:lpstr>Associativity</vt:lpstr>
      <vt:lpstr>Commutativity</vt:lpstr>
      <vt:lpstr>Partial Distributivity</vt:lpstr>
      <vt:lpstr>Comparison</vt:lpstr>
      <vt:lpstr>Slide 49</vt:lpstr>
      <vt:lpstr>Relative Addressing</vt:lpstr>
      <vt:lpstr>Conditional Indirection</vt:lpstr>
      <vt:lpstr>2D Addressing of Processors</vt:lpstr>
      <vt:lpstr>Pipelined Communication</vt:lpstr>
      <vt:lpstr>Totality</vt:lpstr>
      <vt:lpstr>General Programming</vt:lpstr>
      <vt:lpstr>Slipstream Programming</vt:lpstr>
      <vt:lpstr>Conclusion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Transmathematical Basis of Infinitely Scalable Pipeline Machines</dc:title>
  <cp:lastModifiedBy>James Anderson</cp:lastModifiedBy>
  <cp:revision>3</cp:revision>
  <dcterms:created xsi:type="dcterms:W3CDTF">2015-06-19T08:51:49Z</dcterms:created>
  <dcterms:modified xsi:type="dcterms:W3CDTF">2015-06-19T08:58:39Z</dcterms:modified>
</cp:coreProperties>
</file>